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7" r:id="rId1"/>
  </p:sldMasterIdLst>
  <p:notesMasterIdLst>
    <p:notesMasterId r:id="rId29"/>
  </p:notesMasterIdLst>
  <p:sldIdLst>
    <p:sldId id="356" r:id="rId2"/>
    <p:sldId id="374" r:id="rId3"/>
    <p:sldId id="357" r:id="rId4"/>
    <p:sldId id="360" r:id="rId5"/>
    <p:sldId id="376" r:id="rId6"/>
    <p:sldId id="377" r:id="rId7"/>
    <p:sldId id="378" r:id="rId8"/>
    <p:sldId id="379" r:id="rId9"/>
    <p:sldId id="361" r:id="rId10"/>
    <p:sldId id="380" r:id="rId11"/>
    <p:sldId id="395" r:id="rId12"/>
    <p:sldId id="392" r:id="rId13"/>
    <p:sldId id="381" r:id="rId14"/>
    <p:sldId id="396" r:id="rId15"/>
    <p:sldId id="362" r:id="rId16"/>
    <p:sldId id="386" r:id="rId17"/>
    <p:sldId id="387" r:id="rId18"/>
    <p:sldId id="388" r:id="rId19"/>
    <p:sldId id="389" r:id="rId20"/>
    <p:sldId id="390" r:id="rId21"/>
    <p:sldId id="391" r:id="rId22"/>
    <p:sldId id="363" r:id="rId23"/>
    <p:sldId id="371" r:id="rId24"/>
    <p:sldId id="397" r:id="rId25"/>
    <p:sldId id="398" r:id="rId26"/>
    <p:sldId id="373" r:id="rId27"/>
    <p:sldId id="3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5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5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5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8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04858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104858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4858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45729" name="Straight Connector 14"/>
          <p:cNvCxnSpPr>
            <a:cxnSpLocks/>
          </p:cNvCxnSpPr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20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4862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104862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45734" name="Straight Connector 25"/>
          <p:cNvCxnSpPr>
            <a:cxnSpLocks/>
          </p:cNvCxnSpPr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/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0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4860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104860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45732" name="Straight Connector 14"/>
          <p:cNvCxnSpPr>
            <a:cxnSpLocks/>
          </p:cNvCxnSpPr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90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485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10485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45730" name="Straight Connector 32"/>
          <p:cNvCxnSpPr>
            <a:cxnSpLocks/>
          </p:cNvCxnSpPr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2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104862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45735" name="Straight Connector 14"/>
          <p:cNvCxnSpPr>
            <a:cxnSpLocks/>
          </p:cNvCxnSpPr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30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48631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4863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104863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45736" name="Straight Connector 34"/>
          <p:cNvCxnSpPr>
            <a:cxnSpLocks/>
          </p:cNvCxnSpPr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36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37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4863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39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4864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104864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45737" name="Straight Connector 28"/>
          <p:cNvCxnSpPr>
            <a:cxnSpLocks/>
          </p:cNvCxnSpPr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0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104860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45731" name="Straight Connector 24"/>
          <p:cNvCxnSpPr>
            <a:cxnSpLocks/>
          </p:cNvCxnSpPr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104864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47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48648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4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104865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45738" name="Straight Connector 16"/>
          <p:cNvCxnSpPr>
            <a:cxnSpLocks/>
          </p:cNvCxnSpPr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048611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12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48615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16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/>
          </a:lstStyle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104861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4861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45733" name="Straight Connector 30"/>
          <p:cNvCxnSpPr>
            <a:cxnSpLocks/>
          </p:cNvCxnSpPr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97152" name="Picture 6"/>
          <p:cNvPicPr>
            <a:picLocks noChangeAspect="1"/>
          </p:cNvPicPr>
          <p:nvPr/>
        </p:nvPicPr>
        <p:blipFill rotWithShape="1">
          <a:blip r:embed="rId13"/>
          <a:srcRect t="1538" b="-1538"/>
          <a:stretch>
            <a:fillRect/>
          </a:stretch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1048577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78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48579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104858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58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45728" name="Straight Connector 9"/>
          <p:cNvCxnSpPr>
            <a:cxnSpLocks/>
          </p:cNvCxnSpPr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iT4y1d7zP/?spm_id_from=333.337.search-card.all.click&amp;vd_source=bbd91c699a2f596a282a5d2d95922814" TargetMode="External"/><Relationship Id="rId2" Type="http://schemas.openxmlformats.org/officeDocument/2006/relationships/hyperlink" Target="https://distill.pub/2021/gnn-intr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gl.ai/" TargetMode="External"/><Relationship Id="rId4" Type="http://schemas.openxmlformats.org/officeDocument/2006/relationships/hyperlink" Target="https://www.bilibili.com/video/BV1T54y1H7Hs/?spm_id_from=333.999.0.0&amp;vd_source=bbd91c699a2f596a282a5d2d9592281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标题 1"/>
          <p:cNvSpPr>
            <a:spLocks noGrp="1"/>
          </p:cNvSpPr>
          <p:nvPr>
            <p:ph type="ctrTitle"/>
          </p:nvPr>
        </p:nvSpPr>
        <p:spPr>
          <a:xfrm>
            <a:off x="2129020" y="381192"/>
            <a:ext cx="8637073" cy="2541431"/>
          </a:xfrm>
        </p:spPr>
        <p:txBody>
          <a:bodyPr/>
          <a:lstStyle/>
          <a:p>
            <a:r>
              <a:rPr lang="zh-CN" altLang="en-US" dirty="0"/>
              <a:t>图注意力网络（</a:t>
            </a:r>
            <a:r>
              <a:rPr lang="en-US" altLang="zh-CN" dirty="0"/>
              <a:t>GAT</a:t>
            </a:r>
            <a:r>
              <a:rPr lang="zh-CN" altLang="en-US" dirty="0"/>
              <a:t>）</a:t>
            </a:r>
          </a:p>
        </p:txBody>
      </p:sp>
      <p:sp>
        <p:nvSpPr>
          <p:cNvPr id="1048588" name="副标题 2"/>
          <p:cNvSpPr>
            <a:spLocks noGrp="1"/>
          </p:cNvSpPr>
          <p:nvPr>
            <p:ph type="subTitle" idx="1"/>
          </p:nvPr>
        </p:nvSpPr>
        <p:spPr>
          <a:xfrm>
            <a:off x="2387701" y="3712794"/>
            <a:ext cx="8637072" cy="1347536"/>
          </a:xfrm>
        </p:spPr>
        <p:txBody>
          <a:bodyPr>
            <a:normAutofit fontScale="94444"/>
          </a:bodyPr>
          <a:lstStyle/>
          <a:p>
            <a:pPr algn="r"/>
            <a:r>
              <a:rPr lang="zh-CN" altLang="en-US" dirty="0"/>
              <a:t>王刚</a:t>
            </a:r>
            <a:endParaRPr lang="en-US" altLang="zh-CN" dirty="0"/>
          </a:p>
          <a:p>
            <a:pPr algn="r"/>
            <a:r>
              <a:rPr lang="en-US" altLang="zh-CN" dirty="0"/>
              <a:t>2022.11.18</a:t>
            </a:r>
            <a:endParaRPr lang="zh-CN" altLang="en-US" dirty="0"/>
          </a:p>
          <a:p>
            <a:pPr algn="r"/>
            <a:r>
              <a:rPr lang="en-US" altLang="zh-CN" cap="none" dirty="0"/>
              <a:t>https://github.com/androidbirdboom/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4F413-5865-42B0-B6FC-5570B527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图层级的任务   疾病相关的分子图预测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D30F0D-C344-4F0F-BA38-4BCEBD365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5132693"/>
            <a:ext cx="9603275" cy="3450613"/>
          </a:xfrm>
        </p:spPr>
        <p:txBody>
          <a:bodyPr/>
          <a:lstStyle/>
          <a:p>
            <a:r>
              <a:rPr lang="zh-CN" altLang="en-US" dirty="0"/>
              <a:t>将分子图作为</a:t>
            </a:r>
            <a:r>
              <a:rPr lang="en-US" altLang="zh-CN" dirty="0"/>
              <a:t>GNN</a:t>
            </a:r>
            <a:r>
              <a:rPr lang="zh-CN" altLang="en-US" dirty="0"/>
              <a:t>的输入，预测与疾病有关的分子图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E20233-C607-4CE1-A092-13DCFCE6A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427703"/>
            <a:ext cx="4629215" cy="24584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829D9F-C97B-48BD-86D5-3C8552FEC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6" y="2415672"/>
            <a:ext cx="4615335" cy="24584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9E7AF72-F668-4574-B646-1BD8272FC677}"/>
              </a:ext>
            </a:extLst>
          </p:cNvPr>
          <p:cNvSpPr txBox="1"/>
          <p:nvPr/>
        </p:nvSpPr>
        <p:spPr>
          <a:xfrm>
            <a:off x="1451579" y="19726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输入：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9F3916-1B7E-407E-9976-36B64549BE1C}"/>
              </a:ext>
            </a:extLst>
          </p:cNvPr>
          <p:cNvSpPr txBox="1"/>
          <p:nvPr/>
        </p:nvSpPr>
        <p:spPr>
          <a:xfrm>
            <a:off x="6253216" y="19726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输出：</a:t>
            </a:r>
          </a:p>
        </p:txBody>
      </p:sp>
    </p:spTree>
    <p:extLst>
      <p:ext uri="{BB962C8B-B14F-4D97-AF65-F5344CB8AC3E}">
        <p14:creationId xmlns:p14="http://schemas.microsoft.com/office/powerpoint/2010/main" val="395932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4F413-5865-42B0-B6FC-5570B527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节点层面的任务  节点分类的预测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D30F0D-C344-4F0F-BA38-4BCEBD365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5132693"/>
            <a:ext cx="9603275" cy="3450613"/>
          </a:xfrm>
        </p:spPr>
        <p:txBody>
          <a:bodyPr/>
          <a:lstStyle/>
          <a:p>
            <a:r>
              <a:rPr lang="zh-CN" altLang="en-US" dirty="0"/>
              <a:t>将未分类标签的图作为输入，预测各节点之间的分类情况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E7AF72-F668-4574-B646-1BD8272FC677}"/>
              </a:ext>
            </a:extLst>
          </p:cNvPr>
          <p:cNvSpPr txBox="1"/>
          <p:nvPr/>
        </p:nvSpPr>
        <p:spPr>
          <a:xfrm>
            <a:off x="1451579" y="19726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输入：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9F3916-1B7E-407E-9976-36B64549BE1C}"/>
              </a:ext>
            </a:extLst>
          </p:cNvPr>
          <p:cNvSpPr txBox="1"/>
          <p:nvPr/>
        </p:nvSpPr>
        <p:spPr>
          <a:xfrm>
            <a:off x="6253216" y="19726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EE0DD9-C0EB-4A7A-A164-C3BBDA9B9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8" y="2415672"/>
            <a:ext cx="4645298" cy="24704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33F83E5-A59E-4A0B-9896-3F95C879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5" y="2419457"/>
            <a:ext cx="4625060" cy="24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8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4F413-5865-42B0-B6FC-5570B527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边层面的任务  边与节点关系的预测 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D30F0D-C344-4F0F-BA38-4BCEBD365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5132693"/>
            <a:ext cx="9603275" cy="3450613"/>
          </a:xfrm>
        </p:spPr>
        <p:txBody>
          <a:bodyPr/>
          <a:lstStyle/>
          <a:p>
            <a:r>
              <a:rPr lang="zh-CN" altLang="en-US" dirty="0"/>
              <a:t>将未标签的节点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E7AF72-F668-4574-B646-1BD8272FC677}"/>
              </a:ext>
            </a:extLst>
          </p:cNvPr>
          <p:cNvSpPr txBox="1"/>
          <p:nvPr/>
        </p:nvSpPr>
        <p:spPr>
          <a:xfrm>
            <a:off x="6622560" y="14844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输入：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9F3916-1B7E-407E-9976-36B64549BE1C}"/>
              </a:ext>
            </a:extLst>
          </p:cNvPr>
          <p:cNvSpPr txBox="1"/>
          <p:nvPr/>
        </p:nvSpPr>
        <p:spPr>
          <a:xfrm>
            <a:off x="6622560" y="41769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6DE8DF6-6BD4-4C70-AC2C-27D982B41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66" y="1937330"/>
            <a:ext cx="5544270" cy="403362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EA5F2B5-F54E-4810-A96B-0BF86DB7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560" y="1937330"/>
            <a:ext cx="3272985" cy="202790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AEB0B17-2B58-49FA-B2B9-52F7FFC6D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560" y="4640352"/>
            <a:ext cx="3282900" cy="2146813"/>
          </a:xfrm>
          <a:prstGeom prst="rect">
            <a:avLst/>
          </a:prstGeom>
        </p:spPr>
      </p:pic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CE421B0E-BB7B-49BC-B45E-BEFC843C5150}"/>
              </a:ext>
            </a:extLst>
          </p:cNvPr>
          <p:cNvSpPr txBox="1">
            <a:spLocks/>
          </p:cNvSpPr>
          <p:nvPr/>
        </p:nvSpPr>
        <p:spPr>
          <a:xfrm>
            <a:off x="10078137" y="1920173"/>
            <a:ext cx="1953431" cy="33936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将未标签的图作为</a:t>
            </a:r>
            <a:r>
              <a:rPr lang="en-US" altLang="zh-CN" dirty="0"/>
              <a:t>GNN</a:t>
            </a:r>
            <a:r>
              <a:rPr lang="zh-CN" altLang="en-US" dirty="0"/>
              <a:t>的输入，预测各个节点之间的关系</a:t>
            </a:r>
          </a:p>
        </p:txBody>
      </p:sp>
    </p:spTree>
    <p:extLst>
      <p:ext uri="{BB962C8B-B14F-4D97-AF65-F5344CB8AC3E}">
        <p14:creationId xmlns:p14="http://schemas.microsoft.com/office/powerpoint/2010/main" val="80388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4F413-5865-42B0-B6FC-5570B527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棘手的问题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D30F0D-C344-4F0F-BA38-4BCEBD365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166127"/>
            <a:ext cx="9603275" cy="3450613"/>
          </a:xfrm>
        </p:spPr>
        <p:txBody>
          <a:bodyPr/>
          <a:lstStyle/>
          <a:p>
            <a:r>
              <a:rPr lang="zh-CN" altLang="en-US" dirty="0"/>
              <a:t>邻接矩阵在处理大数据量的图时力不从心</a:t>
            </a:r>
            <a:endParaRPr lang="en-US" altLang="zh-CN" dirty="0"/>
          </a:p>
          <a:p>
            <a:r>
              <a:rPr lang="zh-CN" altLang="en-US" dirty="0"/>
              <a:t>稀疏矩阵可以解决存储问题，但在神经网络的效率要更低效</a:t>
            </a:r>
            <a:endParaRPr lang="en-US" altLang="zh-CN" dirty="0"/>
          </a:p>
          <a:p>
            <a:r>
              <a:rPr lang="zh-CN" altLang="en-US" dirty="0"/>
              <a:t>邻接矩阵中，节点位置变化会导致结果的变化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7598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1A5E21-A605-4332-ADEA-E6BF675A6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新型表示方式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59CC04-8247-4A54-9BC6-F8FCC7F5D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2952" y="2075890"/>
            <a:ext cx="9603275" cy="3450613"/>
          </a:xfrm>
        </p:spPr>
        <p:txBody>
          <a:bodyPr/>
          <a:lstStyle/>
          <a:p>
            <a:r>
              <a:rPr lang="en-US" altLang="zh-CN" dirty="0"/>
              <a:t>Nodes :</a:t>
            </a:r>
            <a:r>
              <a:rPr lang="zh-CN" altLang="en-US" dirty="0"/>
              <a:t> 节点列表</a:t>
            </a:r>
            <a:endParaRPr lang="en-US" altLang="zh-CN" dirty="0"/>
          </a:p>
          <a:p>
            <a:r>
              <a:rPr lang="en-US" altLang="zh-CN" dirty="0"/>
              <a:t>Edges : </a:t>
            </a:r>
            <a:r>
              <a:rPr lang="zh-CN" altLang="en-US" dirty="0"/>
              <a:t>边列表</a:t>
            </a:r>
            <a:endParaRPr lang="en-US" altLang="zh-CN" dirty="0"/>
          </a:p>
          <a:p>
            <a:r>
              <a:rPr lang="en-US" altLang="zh-CN" dirty="0"/>
              <a:t>Adjacency List : </a:t>
            </a:r>
            <a:r>
              <a:rPr lang="zh-CN" altLang="en-US" dirty="0"/>
              <a:t>边表</a:t>
            </a:r>
            <a:endParaRPr lang="en-US" altLang="zh-CN" dirty="0"/>
          </a:p>
          <a:p>
            <a:r>
              <a:rPr lang="en-US" altLang="zh-CN" dirty="0"/>
              <a:t>Global : </a:t>
            </a:r>
            <a:r>
              <a:rPr lang="zh-CN" altLang="en-US" dirty="0"/>
              <a:t>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D45D70-7E03-4B81-B2D2-561D434FF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75890"/>
            <a:ext cx="6970526" cy="342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2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F9B54-6294-42EC-A582-FABE3CB2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图神经网络 </a:t>
            </a:r>
            <a:r>
              <a:rPr lang="en-US" altLang="zh-CN" dirty="0"/>
              <a:t>– GNN</a:t>
            </a:r>
            <a:r>
              <a:rPr lang="zh-CN" altLang="en-US" dirty="0"/>
              <a:t>架构（</a:t>
            </a:r>
            <a:r>
              <a:rPr lang="en-US" altLang="zh-CN" dirty="0"/>
              <a:t>4/5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E064B2-2D64-4D53-9B14-3A7BA846B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定义：</a:t>
            </a:r>
            <a:r>
              <a:rPr lang="en-US" altLang="zh-CN" dirty="0"/>
              <a:t>GNN</a:t>
            </a:r>
            <a:r>
              <a:rPr lang="zh-CN" altLang="en-US" dirty="0"/>
              <a:t>是一个对图上所有属性（顶点、边、全局的上下文）进行的一个可优化的变换</a:t>
            </a:r>
            <a:endParaRPr lang="en-US" altLang="zh-CN" dirty="0"/>
          </a:p>
          <a:p>
            <a:r>
              <a:rPr lang="en-US" altLang="zh-CN" dirty="0"/>
              <a:t>GNN</a:t>
            </a:r>
            <a:r>
              <a:rPr lang="zh-CN" altLang="en-US" dirty="0"/>
              <a:t>输入是一个图，输出也是一个图</a:t>
            </a:r>
            <a:endParaRPr lang="en-US" altLang="zh-CN" dirty="0"/>
          </a:p>
          <a:p>
            <a:r>
              <a:rPr lang="en-US" altLang="zh-CN" dirty="0"/>
              <a:t>GNN</a:t>
            </a:r>
            <a:r>
              <a:rPr lang="zh-CN" altLang="en-US" dirty="0"/>
              <a:t>会改变图的点、边及全局的向量，但不会改变图的连接性</a:t>
            </a:r>
          </a:p>
        </p:txBody>
      </p:sp>
    </p:spTree>
    <p:extLst>
      <p:ext uri="{BB962C8B-B14F-4D97-AF65-F5344CB8AC3E}">
        <p14:creationId xmlns:p14="http://schemas.microsoft.com/office/powerpoint/2010/main" val="3161945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F9B54-6294-42EC-A582-FABE3CB2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最简单的</a:t>
            </a:r>
            <a:r>
              <a:rPr lang="en-US" altLang="zh-CN" dirty="0"/>
              <a:t>GNN</a:t>
            </a:r>
            <a:r>
              <a:rPr lang="zh-CN" altLang="en-US" dirty="0"/>
              <a:t>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E064B2-2D64-4D53-9B14-3A7BA846B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4726548"/>
            <a:ext cx="9603275" cy="3450613"/>
          </a:xfrm>
        </p:spPr>
        <p:txBody>
          <a:bodyPr/>
          <a:lstStyle/>
          <a:p>
            <a:r>
              <a:rPr lang="zh-CN" altLang="en-US" dirty="0"/>
              <a:t>输入：</a:t>
            </a:r>
            <a:r>
              <a:rPr lang="en-US" altLang="zh-CN" dirty="0"/>
              <a:t>Us</a:t>
            </a:r>
            <a:r>
              <a:rPr lang="zh-CN" altLang="en-US" dirty="0"/>
              <a:t>、</a:t>
            </a:r>
            <a:r>
              <a:rPr lang="en-US" altLang="zh-CN" dirty="0"/>
              <a:t>Vs</a:t>
            </a:r>
            <a:r>
              <a:rPr lang="zh-CN" altLang="en-US" dirty="0"/>
              <a:t>、</a:t>
            </a:r>
            <a:r>
              <a:rPr lang="en-US" altLang="zh-CN" dirty="0"/>
              <a:t>Es</a:t>
            </a:r>
          </a:p>
          <a:p>
            <a:r>
              <a:rPr lang="zh-CN" altLang="en-US" dirty="0"/>
              <a:t>中间层：</a:t>
            </a:r>
            <a:r>
              <a:rPr lang="en-US" altLang="zh-CN" dirty="0"/>
              <a:t>Us</a:t>
            </a:r>
            <a:r>
              <a:rPr lang="zh-CN" altLang="en-US" dirty="0"/>
              <a:t>、</a:t>
            </a:r>
            <a:r>
              <a:rPr lang="en-US" altLang="zh-CN" dirty="0"/>
              <a:t>Vs</a:t>
            </a:r>
            <a:r>
              <a:rPr lang="zh-CN" altLang="en-US" dirty="0"/>
              <a:t>、</a:t>
            </a:r>
            <a:r>
              <a:rPr lang="en-US" altLang="zh-CN" dirty="0"/>
              <a:t>Es </a:t>
            </a:r>
            <a:r>
              <a:rPr lang="zh-CN" altLang="en-US" dirty="0"/>
              <a:t>独立输入到三个</a:t>
            </a:r>
            <a:r>
              <a:rPr lang="en-US" altLang="zh-CN" dirty="0"/>
              <a:t>MLP</a:t>
            </a:r>
            <a:r>
              <a:rPr lang="zh-CN" altLang="en-US" dirty="0"/>
              <a:t>中进行训练</a:t>
            </a:r>
            <a:endParaRPr lang="en-US" altLang="zh-CN" dirty="0"/>
          </a:p>
          <a:p>
            <a:r>
              <a:rPr lang="zh-CN" altLang="en-US" dirty="0"/>
              <a:t>输出：</a:t>
            </a:r>
            <a:r>
              <a:rPr lang="en-US" altLang="zh-CN" dirty="0"/>
              <a:t>Us</a:t>
            </a:r>
            <a:r>
              <a:rPr lang="zh-CN" altLang="en-US" dirty="0"/>
              <a:t>、</a:t>
            </a:r>
            <a:r>
              <a:rPr lang="en-US" altLang="zh-CN" dirty="0"/>
              <a:t>Vs</a:t>
            </a:r>
            <a:r>
              <a:rPr lang="zh-CN" altLang="en-US" dirty="0"/>
              <a:t>、</a:t>
            </a:r>
            <a:r>
              <a:rPr lang="en-US" altLang="zh-CN" dirty="0"/>
              <a:t>Es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778D7F7-8EE6-4ADC-AD5A-C5338BC7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8" y="1896973"/>
            <a:ext cx="7331475" cy="28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12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F9B54-6294-42EC-A582-FABE3CB2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如何进行预测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E064B2-2D64-4D53-9B14-3A7BA846B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4878804"/>
            <a:ext cx="8774870" cy="2495967"/>
          </a:xfrm>
        </p:spPr>
        <p:txBody>
          <a:bodyPr/>
          <a:lstStyle/>
          <a:p>
            <a:r>
              <a:rPr lang="zh-CN" altLang="en-US" dirty="0"/>
              <a:t>上图中，更新后的顶点通过 全连接</a:t>
            </a:r>
            <a:r>
              <a:rPr lang="en-US" altLang="zh-CN" dirty="0"/>
              <a:t>+ </a:t>
            </a:r>
            <a:r>
              <a:rPr lang="en-US" altLang="zh-CN" dirty="0" err="1"/>
              <a:t>softmax</a:t>
            </a:r>
            <a:r>
              <a:rPr lang="en-US" altLang="zh-CN" dirty="0"/>
              <a:t> </a:t>
            </a:r>
            <a:r>
              <a:rPr lang="zh-CN" altLang="en-US" dirty="0"/>
              <a:t>后，即可完成对节点的预测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408154-0D12-4B84-A01B-39B302F91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21825"/>
            <a:ext cx="6210050" cy="281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25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F9B54-6294-42EC-A582-FABE3CB2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 </a:t>
            </a:r>
            <a:r>
              <a:rPr lang="zh-CN" altLang="en-US" dirty="0"/>
              <a:t>汇聚：节点向量缺失时的处理方法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E064B2-2D64-4D53-9B14-3A7BA846B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4904936"/>
            <a:ext cx="9603275" cy="3450613"/>
          </a:xfrm>
        </p:spPr>
        <p:txBody>
          <a:bodyPr/>
          <a:lstStyle/>
          <a:p>
            <a:r>
              <a:rPr lang="zh-CN" altLang="en-US" dirty="0"/>
              <a:t>将缺失的边</a:t>
            </a:r>
            <a:r>
              <a:rPr lang="en-US" altLang="zh-CN" dirty="0"/>
              <a:t>/</a:t>
            </a:r>
            <a:r>
              <a:rPr lang="zh-CN" altLang="en-US" dirty="0"/>
              <a:t>点</a:t>
            </a:r>
            <a:r>
              <a:rPr lang="en-US" altLang="zh-CN" dirty="0"/>
              <a:t>/</a:t>
            </a:r>
            <a:r>
              <a:rPr lang="zh-CN" altLang="en-US" dirty="0"/>
              <a:t>全局上下文使用邻居点</a:t>
            </a:r>
            <a:r>
              <a:rPr lang="en-US" altLang="zh-CN" dirty="0"/>
              <a:t>/</a:t>
            </a:r>
            <a:r>
              <a:rPr lang="zh-CN" altLang="en-US" dirty="0"/>
              <a:t>边</a:t>
            </a:r>
            <a:r>
              <a:rPr lang="en-US" altLang="zh-CN" dirty="0"/>
              <a:t>/</a:t>
            </a:r>
            <a:r>
              <a:rPr lang="zh-CN" altLang="en-US" dirty="0"/>
              <a:t>点做加和操作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9DAF23-26E9-4E67-8663-EB86744A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43803"/>
            <a:ext cx="6899359" cy="28710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199217-00AB-4965-8211-43CBB27AD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155" y="2017979"/>
            <a:ext cx="2973054" cy="25896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58FA9F-FAB8-4B29-9002-79ED726FF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79" y="1966002"/>
            <a:ext cx="6185986" cy="28488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126C5D5-A7EC-4E7E-ACEB-B3BD41D10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579" y="1943803"/>
            <a:ext cx="6185986" cy="28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2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F9B54-6294-42EC-A582-FABE3CB23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792119"/>
            <a:ext cx="9603275" cy="1049235"/>
          </a:xfrm>
        </p:spPr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包含</a:t>
            </a:r>
            <a:r>
              <a:rPr lang="en-US" altLang="zh-CN" dirty="0"/>
              <a:t>GNN</a:t>
            </a:r>
            <a:r>
              <a:rPr lang="zh-CN" altLang="en-US" dirty="0"/>
              <a:t>的完整预测过程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E064B2-2D64-4D53-9B14-3A7BA846B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5383" y="4626585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最简单的</a:t>
            </a:r>
            <a:r>
              <a:rPr lang="en-US" altLang="zh-CN" dirty="0"/>
              <a:t>GNN</a:t>
            </a:r>
            <a:r>
              <a:rPr lang="zh-CN" altLang="en-US" dirty="0"/>
              <a:t>架构的缺点：三个</a:t>
            </a:r>
            <a:r>
              <a:rPr lang="en-US" altLang="zh-CN" dirty="0"/>
              <a:t>MLP</a:t>
            </a:r>
            <a:r>
              <a:rPr lang="zh-CN" altLang="en-US" dirty="0"/>
              <a:t>相互独立，没有用到图的连接性，只在聚集操作时会有联系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9C82F1-A86F-4242-A560-B55B682C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8" y="1913176"/>
            <a:ext cx="9603275" cy="256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30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A17B14-C6B7-42F9-A950-E7ABC0BB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图注意力网络 </a:t>
            </a:r>
            <a:r>
              <a:rPr lang="en-US" altLang="zh-CN" dirty="0"/>
              <a:t>= </a:t>
            </a:r>
            <a:r>
              <a:rPr lang="zh-CN" altLang="en-US" dirty="0"/>
              <a:t>图神经网络</a:t>
            </a:r>
            <a:r>
              <a:rPr lang="en-US" altLang="zh-CN" dirty="0"/>
              <a:t> + </a:t>
            </a:r>
            <a:r>
              <a:rPr lang="zh-CN" altLang="en-US" dirty="0"/>
              <a:t>注意力机制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B09D4-72B5-423B-98BF-E0DDD08E2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图神经网络</a:t>
            </a:r>
            <a:endParaRPr lang="en-US" altLang="zh-CN" dirty="0"/>
          </a:p>
          <a:p>
            <a:pPr lvl="1"/>
            <a:r>
              <a:rPr lang="zh-CN" altLang="en-US" dirty="0"/>
              <a:t>应用场景</a:t>
            </a:r>
            <a:endParaRPr lang="en-US" altLang="zh-CN" dirty="0"/>
          </a:p>
          <a:p>
            <a:pPr lvl="1"/>
            <a:r>
              <a:rPr lang="zh-CN" altLang="en-US" dirty="0"/>
              <a:t>哪些数据可以表示为图</a:t>
            </a:r>
            <a:endParaRPr lang="en-US" altLang="zh-CN" dirty="0"/>
          </a:p>
          <a:p>
            <a:pPr lvl="1"/>
            <a:r>
              <a:rPr lang="zh-CN" altLang="en-US" dirty="0"/>
              <a:t>为什么要使用</a:t>
            </a:r>
            <a:r>
              <a:rPr lang="en-US" altLang="zh-CN" dirty="0"/>
              <a:t>GNN</a:t>
            </a:r>
          </a:p>
          <a:p>
            <a:pPr lvl="1"/>
            <a:r>
              <a:rPr lang="en-US" altLang="zh-CN" dirty="0"/>
              <a:t>GNN</a:t>
            </a:r>
            <a:r>
              <a:rPr lang="zh-CN" altLang="en-US" dirty="0"/>
              <a:t>架构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1592848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F9B54-6294-42EC-A582-FABE3CB2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信息传递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E064B2-2D64-4D53-9B14-3A7BA846B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5521605"/>
            <a:ext cx="9603275" cy="3450613"/>
          </a:xfrm>
        </p:spPr>
        <p:txBody>
          <a:bodyPr/>
          <a:lstStyle/>
          <a:p>
            <a:r>
              <a:rPr lang="zh-CN" altLang="en-US" dirty="0"/>
              <a:t>节点</a:t>
            </a:r>
            <a:r>
              <a:rPr lang="en-US" altLang="zh-CN" dirty="0"/>
              <a:t>A + </a:t>
            </a:r>
            <a:r>
              <a:rPr lang="zh-CN" altLang="en-US" dirty="0"/>
              <a:t>节点</a:t>
            </a:r>
            <a:r>
              <a:rPr lang="en-US" altLang="zh-CN" dirty="0"/>
              <a:t>A</a:t>
            </a:r>
            <a:r>
              <a:rPr lang="zh-CN" altLang="en-US" dirty="0"/>
              <a:t>的邻居节点 </a:t>
            </a:r>
            <a:r>
              <a:rPr lang="en-US" altLang="zh-CN" dirty="0"/>
              <a:t>= </a:t>
            </a:r>
            <a:r>
              <a:rPr lang="zh-CN" altLang="en-US" dirty="0"/>
              <a:t>节点</a:t>
            </a:r>
            <a:r>
              <a:rPr lang="en-US" altLang="zh-CN" dirty="0"/>
              <a:t>A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3EB30C-E1F1-4874-B0B7-394622C1C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8" y="1965045"/>
            <a:ext cx="7254880" cy="34452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834FAD-D25D-46DB-84EC-A6F86E966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8" y="1965045"/>
            <a:ext cx="8928239" cy="344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8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F9B54-6294-42EC-A582-FABE3CB2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更进一步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E064B2-2D64-4D53-9B14-3A7BA846B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5077769"/>
            <a:ext cx="9603275" cy="3450613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A14E6E-52A4-4BEA-9962-543FC2278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50921"/>
            <a:ext cx="6965783" cy="30296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308D24-973A-428E-9C77-4663A6C1C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8" y="1950921"/>
            <a:ext cx="6965783" cy="30218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76EDAA8-BDDD-465D-BCAA-3C3B2B6A5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78" y="1958773"/>
            <a:ext cx="6965783" cy="307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32CEB-C3DA-4253-9DF8-E420EFC2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A89A3C-C82F-451D-83E2-081821654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406" y="1979193"/>
            <a:ext cx="4293108" cy="3450613"/>
          </a:xfrm>
        </p:spPr>
        <p:txBody>
          <a:bodyPr/>
          <a:lstStyle/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注意力机制的核心在于对给定信息进行权重分配</a:t>
            </a:r>
            <a:r>
              <a:rPr lang="en-US" altLang="zh-CN" dirty="0"/>
              <a:t>,</a:t>
            </a:r>
            <a:r>
              <a:rPr lang="zh-CN" altLang="en-US" dirty="0"/>
              <a:t>权重高的信息意味着需要系统进行重点加工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人类视觉注意力机制极大地提高了视觉信息处理的效率与准确性。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43647D-7A64-4CE7-9291-F286E11C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73178"/>
            <a:ext cx="5140827" cy="345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C10DB-48CA-4F24-B7D6-BD1380BE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图注意力网络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1761D5-9158-46DF-9165-CC4A2E6F6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29339"/>
            <a:ext cx="7348037" cy="3078861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89EF0A5C-9FC0-48F9-82FD-90C99E8CE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638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C10DB-48CA-4F24-B7D6-BD1380BE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图注意力层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955731-D35A-43AC-B9FE-EC79EB7AD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95859"/>
            <a:ext cx="6677526" cy="3008388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C5043E3-E42A-46D9-9B91-5D05F7F78D05}"/>
              </a:ext>
            </a:extLst>
          </p:cNvPr>
          <p:cNvSpPr txBox="1">
            <a:spLocks/>
          </p:cNvSpPr>
          <p:nvPr/>
        </p:nvSpPr>
        <p:spPr>
          <a:xfrm>
            <a:off x="1451579" y="5252269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自动学习节点之间互相的影响度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6947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C10DB-48CA-4F24-B7D6-BD1380BE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多头图注意力层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F09B4-1629-444F-9631-69C0244DF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5384" y="5619651"/>
            <a:ext cx="9603275" cy="3450613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A34D0A-EEEB-4F26-A113-A3388949A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384" y="1948270"/>
            <a:ext cx="7185321" cy="357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83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3C75B-12A9-44CF-A56F-1E23F562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后续与不足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896B29-9733-4F25-9175-86DF1ADB4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图卷积网络</a:t>
            </a:r>
            <a:endParaRPr lang="en-US" altLang="zh-CN" dirty="0"/>
          </a:p>
          <a:p>
            <a:r>
              <a:rPr lang="zh-CN" altLang="en-US" dirty="0"/>
              <a:t>图注意力网络  √</a:t>
            </a:r>
            <a:endParaRPr lang="en-US" altLang="zh-CN" dirty="0"/>
          </a:p>
          <a:p>
            <a:r>
              <a:rPr lang="zh-CN" altLang="en-US" dirty="0"/>
              <a:t>图自编码器</a:t>
            </a:r>
            <a:endParaRPr lang="en-US" altLang="zh-CN" dirty="0"/>
          </a:p>
          <a:p>
            <a:r>
              <a:rPr lang="zh-CN" altLang="en-US" dirty="0"/>
              <a:t>图生成网络</a:t>
            </a:r>
            <a:endParaRPr lang="en-US" altLang="zh-CN" dirty="0"/>
          </a:p>
          <a:p>
            <a:r>
              <a:rPr lang="zh-CN" altLang="en-US" dirty="0"/>
              <a:t>图时空网络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6533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F7443-F0E1-447E-8A38-98FA1870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87C56D-9EA6-4A9E-8EC8-54DC45B24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A Gentle Introduction to Graph Neural Networks (distill.pub)</a:t>
            </a:r>
            <a:endParaRPr lang="en-US" altLang="zh-CN" dirty="0"/>
          </a:p>
          <a:p>
            <a:r>
              <a:rPr lang="zh-CN" altLang="en-US" dirty="0">
                <a:hlinkClick r:id="rId3"/>
              </a:rPr>
              <a:t>零基础多图详解图神经网络（</a:t>
            </a:r>
            <a:r>
              <a:rPr lang="en-US" altLang="zh-CN" dirty="0">
                <a:hlinkClick r:id="rId3"/>
              </a:rPr>
              <a:t>GNN/GCN</a:t>
            </a:r>
            <a:r>
              <a:rPr lang="zh-CN" altLang="en-US" dirty="0">
                <a:hlinkClick r:id="rId3"/>
              </a:rPr>
              <a:t>）</a:t>
            </a:r>
            <a:r>
              <a:rPr lang="en-US" altLang="zh-CN" dirty="0">
                <a:hlinkClick r:id="rId3"/>
              </a:rPr>
              <a:t>【</a:t>
            </a:r>
            <a:r>
              <a:rPr lang="zh-CN" altLang="en-US" dirty="0">
                <a:hlinkClick r:id="rId3"/>
              </a:rPr>
              <a:t>论文精读</a:t>
            </a:r>
            <a:r>
              <a:rPr lang="en-US" altLang="zh-CN" dirty="0">
                <a:hlinkClick r:id="rId3"/>
              </a:rPr>
              <a:t>】_</a:t>
            </a:r>
            <a:r>
              <a:rPr lang="zh-CN" altLang="en-US" dirty="0">
                <a:hlinkClick r:id="rId3"/>
              </a:rPr>
              <a:t>哔哩哔哩</a:t>
            </a:r>
            <a:r>
              <a:rPr lang="en-US" altLang="zh-CN" dirty="0">
                <a:hlinkClick r:id="rId3"/>
              </a:rPr>
              <a:t>_</a:t>
            </a:r>
            <a:r>
              <a:rPr lang="en-US" altLang="zh-CN" dirty="0" err="1">
                <a:hlinkClick r:id="rId3"/>
              </a:rPr>
              <a:t>bilibili</a:t>
            </a:r>
            <a:endParaRPr lang="en-US" altLang="zh-CN" dirty="0"/>
          </a:p>
          <a:p>
            <a:r>
              <a:rPr lang="zh-CN" altLang="en-US" dirty="0">
                <a:hlinkClick r:id="rId4"/>
              </a:rPr>
              <a:t>简单快速教你理解图注意力网络</a:t>
            </a:r>
            <a:r>
              <a:rPr lang="en-US" altLang="zh-CN" dirty="0">
                <a:hlinkClick r:id="rId4"/>
              </a:rPr>
              <a:t>graph attention network_</a:t>
            </a:r>
            <a:r>
              <a:rPr lang="zh-CN" altLang="en-US" dirty="0">
                <a:hlinkClick r:id="rId4"/>
              </a:rPr>
              <a:t>哔哩哔哩</a:t>
            </a:r>
            <a:r>
              <a:rPr lang="en-US" altLang="zh-CN" dirty="0">
                <a:hlinkClick r:id="rId4"/>
              </a:rPr>
              <a:t>_</a:t>
            </a:r>
            <a:r>
              <a:rPr lang="en-US" altLang="zh-CN" dirty="0" err="1">
                <a:hlinkClick r:id="rId4"/>
              </a:rPr>
              <a:t>bilibili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5"/>
              </a:rPr>
              <a:t>Deep Graph Library (dgl.ai)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91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图神经网络 </a:t>
            </a:r>
            <a:r>
              <a:rPr lang="en-US" altLang="zh-CN" dirty="0"/>
              <a:t>– </a:t>
            </a:r>
            <a:r>
              <a:rPr lang="zh-CN" altLang="en-US" dirty="0"/>
              <a:t>使用场景（</a:t>
            </a:r>
            <a:r>
              <a:rPr lang="en-US" altLang="zh-CN" dirty="0"/>
              <a:t>1/5</a:t>
            </a:r>
            <a:r>
              <a:rPr lang="zh-CN" altLang="en-US" dirty="0"/>
              <a:t>）</a:t>
            </a:r>
          </a:p>
        </p:txBody>
      </p:sp>
      <p:sp>
        <p:nvSpPr>
          <p:cNvPr id="1048595" name="内容占位符 2"/>
          <p:cNvSpPr>
            <a:spLocks noGrp="1"/>
          </p:cNvSpPr>
          <p:nvPr>
            <p:ph idx="1"/>
          </p:nvPr>
        </p:nvSpPr>
        <p:spPr>
          <a:xfrm>
            <a:off x="1451580" y="2015732"/>
            <a:ext cx="9815994" cy="3450613"/>
          </a:xfrm>
        </p:spPr>
        <p:txBody>
          <a:bodyPr>
            <a:normAutofit/>
          </a:bodyPr>
          <a:lstStyle/>
          <a:p>
            <a:r>
              <a:rPr lang="zh-CN" altLang="en-US" dirty="0"/>
              <a:t>图神经网络的使用场景包括：</a:t>
            </a:r>
            <a:endParaRPr lang="en-US" altLang="zh-CN" dirty="0"/>
          </a:p>
          <a:p>
            <a:pPr lvl="1"/>
            <a:r>
              <a:rPr lang="zh-CN" altLang="en-US" dirty="0"/>
              <a:t>自然语言处理</a:t>
            </a:r>
            <a:endParaRPr lang="en-US" altLang="zh-CN" dirty="0"/>
          </a:p>
          <a:p>
            <a:pPr lvl="1"/>
            <a:r>
              <a:rPr lang="zh-CN" altLang="en-US" dirty="0"/>
              <a:t>计算机视觉</a:t>
            </a:r>
            <a:endParaRPr lang="en-US" altLang="zh-CN" dirty="0"/>
          </a:p>
          <a:p>
            <a:pPr lvl="1"/>
            <a:r>
              <a:rPr lang="zh-CN" altLang="en-US" dirty="0"/>
              <a:t>生物医疗  √</a:t>
            </a:r>
            <a:endParaRPr lang="en-US" altLang="zh-CN" dirty="0"/>
          </a:p>
          <a:p>
            <a:pPr lvl="1"/>
            <a:r>
              <a:rPr lang="zh-CN" altLang="en-US" dirty="0"/>
              <a:t>车流量的预测</a:t>
            </a:r>
            <a:endParaRPr lang="en-US" altLang="zh-CN" dirty="0"/>
          </a:p>
          <a:p>
            <a:pPr lvl="1"/>
            <a:r>
              <a:rPr lang="zh-CN" altLang="en-US" dirty="0"/>
              <a:t>工业推荐</a:t>
            </a:r>
            <a:endParaRPr lang="en-US" altLang="zh-CN" dirty="0"/>
          </a:p>
          <a:p>
            <a:pPr lvl="1"/>
            <a:r>
              <a:rPr lang="en-US" altLang="zh-CN" dirty="0"/>
              <a:t>…..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标题 1"/>
          <p:cNvSpPr>
            <a:spLocks noGrp="1"/>
          </p:cNvSpPr>
          <p:nvPr>
            <p:ph type="title"/>
          </p:nvPr>
        </p:nvSpPr>
        <p:spPr>
          <a:xfrm>
            <a:off x="1451579" y="798503"/>
            <a:ext cx="9603275" cy="1049235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图神经网络 </a:t>
            </a:r>
            <a:r>
              <a:rPr lang="en-US" altLang="zh-CN" dirty="0"/>
              <a:t>– </a:t>
            </a:r>
            <a:r>
              <a:rPr lang="zh-CN" altLang="en-US" dirty="0"/>
              <a:t>哪些数据可以表示成为图（</a:t>
            </a:r>
            <a:r>
              <a:rPr lang="en-US" altLang="zh-CN" dirty="0"/>
              <a:t>2/5</a:t>
            </a:r>
            <a:r>
              <a:rPr lang="zh-CN" altLang="en-US" dirty="0"/>
              <a:t>）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048601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图片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文本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分子图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社交网络</a:t>
            </a:r>
            <a:endParaRPr lang="en-US" altLang="zh-CN" dirty="0"/>
          </a:p>
          <a:p>
            <a:r>
              <a:rPr lang="en-US" altLang="zh-CN" dirty="0"/>
              <a:t>….</a:t>
            </a:r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标题 1"/>
          <p:cNvSpPr>
            <a:spLocks noGrp="1"/>
          </p:cNvSpPr>
          <p:nvPr>
            <p:ph type="title"/>
          </p:nvPr>
        </p:nvSpPr>
        <p:spPr>
          <a:xfrm>
            <a:off x="1451579" y="798503"/>
            <a:ext cx="9603275" cy="1049235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哪些数据可以表示成为图（</a:t>
            </a:r>
            <a:r>
              <a:rPr lang="en-US" altLang="zh-CN" dirty="0"/>
              <a:t>2/5</a:t>
            </a:r>
            <a:r>
              <a:rPr lang="zh-CN" altLang="en-US" dirty="0"/>
              <a:t>）图片 </a:t>
            </a:r>
            <a:r>
              <a:rPr lang="en-US" altLang="zh-CN" dirty="0"/>
              <a:t>-&gt; </a:t>
            </a:r>
            <a:r>
              <a:rPr lang="zh-CN" altLang="en-US" dirty="0"/>
              <a:t>图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048601" name="内容占位符 2"/>
          <p:cNvSpPr>
            <a:spLocks noGrp="1"/>
          </p:cNvSpPr>
          <p:nvPr>
            <p:ph idx="1"/>
          </p:nvPr>
        </p:nvSpPr>
        <p:spPr>
          <a:xfrm>
            <a:off x="8959285" y="2157265"/>
            <a:ext cx="9603275" cy="3450613"/>
          </a:xfrm>
        </p:spPr>
        <p:txBody>
          <a:bodyPr>
            <a:normAutofit/>
          </a:bodyPr>
          <a:lstStyle/>
          <a:p>
            <a:r>
              <a:rPr lang="zh-CN" altLang="en-US" dirty="0"/>
              <a:t>像素</a:t>
            </a:r>
            <a:r>
              <a:rPr lang="en-US" altLang="zh-CN" dirty="0"/>
              <a:t> -&gt; </a:t>
            </a:r>
            <a:r>
              <a:rPr lang="zh-CN" altLang="en-US" dirty="0"/>
              <a:t>节点</a:t>
            </a:r>
            <a:endParaRPr lang="en-US" altLang="zh-CN" dirty="0"/>
          </a:p>
          <a:p>
            <a:r>
              <a:rPr lang="zh-CN" altLang="en-US" dirty="0"/>
              <a:t>像素之间的位置关系</a:t>
            </a:r>
            <a:r>
              <a:rPr lang="en-US" altLang="zh-CN" dirty="0"/>
              <a:t>-&gt; </a:t>
            </a:r>
            <a:r>
              <a:rPr lang="zh-CN" altLang="en-US" dirty="0"/>
              <a:t>边</a:t>
            </a:r>
            <a:endParaRPr lang="en-US" altLang="zh-CN" dirty="0"/>
          </a:p>
          <a:p>
            <a:r>
              <a:rPr lang="en-US" altLang="zh-CN" dirty="0"/>
              <a:t>RGB -&gt; </a:t>
            </a:r>
            <a:r>
              <a:rPr lang="zh-CN" altLang="en-US" dirty="0"/>
              <a:t>节点的数据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004CA9-F7AF-4492-925A-E241DC574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26" y="2157265"/>
            <a:ext cx="8428121" cy="285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09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标题 1"/>
          <p:cNvSpPr>
            <a:spLocks noGrp="1"/>
          </p:cNvSpPr>
          <p:nvPr>
            <p:ph type="title"/>
          </p:nvPr>
        </p:nvSpPr>
        <p:spPr>
          <a:xfrm>
            <a:off x="1451579" y="798503"/>
            <a:ext cx="9603275" cy="1049235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哪些数据可以表示成为图（</a:t>
            </a:r>
            <a:r>
              <a:rPr lang="en-US" altLang="zh-CN" dirty="0"/>
              <a:t>2/5</a:t>
            </a:r>
            <a:r>
              <a:rPr lang="zh-CN" altLang="en-US" dirty="0"/>
              <a:t>）  文本 </a:t>
            </a:r>
            <a:r>
              <a:rPr lang="en-US" altLang="zh-CN" dirty="0"/>
              <a:t>-&gt; </a:t>
            </a:r>
            <a:r>
              <a:rPr lang="zh-CN" altLang="en-US" dirty="0"/>
              <a:t>图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2E6870A-3C0E-4DBC-953A-DD461C57EFC7}"/>
              </a:ext>
            </a:extLst>
          </p:cNvPr>
          <p:cNvSpPr txBox="1">
            <a:spLocks/>
          </p:cNvSpPr>
          <p:nvPr/>
        </p:nvSpPr>
        <p:spPr>
          <a:xfrm>
            <a:off x="8171215" y="2068708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单词 </a:t>
            </a:r>
            <a:r>
              <a:rPr lang="en-US" altLang="zh-CN" dirty="0"/>
              <a:t>-&gt; </a:t>
            </a:r>
            <a:r>
              <a:rPr lang="zh-CN" altLang="en-US" dirty="0"/>
              <a:t>节点</a:t>
            </a:r>
            <a:endParaRPr lang="en-US" altLang="zh-CN" dirty="0"/>
          </a:p>
          <a:p>
            <a:r>
              <a:rPr lang="zh-CN" altLang="en-US" dirty="0"/>
              <a:t>顺序 </a:t>
            </a:r>
            <a:r>
              <a:rPr lang="en-US" altLang="zh-CN" dirty="0"/>
              <a:t>-&gt; </a:t>
            </a:r>
            <a:r>
              <a:rPr lang="zh-CN" altLang="en-US" dirty="0"/>
              <a:t>有向边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4F2C42C-119F-4F0C-B45E-2075E5187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30" y="2068708"/>
            <a:ext cx="7046638" cy="330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19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标题 1"/>
          <p:cNvSpPr>
            <a:spLocks noGrp="1"/>
          </p:cNvSpPr>
          <p:nvPr>
            <p:ph type="title"/>
          </p:nvPr>
        </p:nvSpPr>
        <p:spPr>
          <a:xfrm>
            <a:off x="1451579" y="798503"/>
            <a:ext cx="9603275" cy="1049235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哪些数据可以表示成为图（</a:t>
            </a:r>
            <a:r>
              <a:rPr lang="en-US" altLang="zh-CN" dirty="0"/>
              <a:t>2/5</a:t>
            </a:r>
            <a:r>
              <a:rPr lang="zh-CN" altLang="en-US" dirty="0"/>
              <a:t>） 分子图</a:t>
            </a:r>
            <a:r>
              <a:rPr lang="en-US" altLang="zh-CN" dirty="0"/>
              <a:t> -&gt; </a:t>
            </a:r>
            <a:r>
              <a:rPr lang="zh-CN" altLang="en-US" dirty="0"/>
              <a:t>图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048601" name="内容占位符 2"/>
          <p:cNvSpPr>
            <a:spLocks noGrp="1"/>
          </p:cNvSpPr>
          <p:nvPr>
            <p:ph idx="1"/>
          </p:nvPr>
        </p:nvSpPr>
        <p:spPr>
          <a:xfrm>
            <a:off x="9392421" y="2430821"/>
            <a:ext cx="9603275" cy="3450613"/>
          </a:xfrm>
        </p:spPr>
        <p:txBody>
          <a:bodyPr>
            <a:normAutofit/>
          </a:bodyPr>
          <a:lstStyle/>
          <a:p>
            <a:r>
              <a:rPr lang="zh-CN" altLang="en-US" dirty="0"/>
              <a:t>原子 </a:t>
            </a:r>
            <a:r>
              <a:rPr lang="en-US" altLang="zh-CN" dirty="0"/>
              <a:t>-&gt; </a:t>
            </a:r>
            <a:r>
              <a:rPr lang="zh-CN" altLang="en-US" dirty="0"/>
              <a:t>节点</a:t>
            </a:r>
            <a:endParaRPr lang="en-US" altLang="zh-CN" dirty="0"/>
          </a:p>
          <a:p>
            <a:r>
              <a:rPr lang="zh-CN" altLang="en-US" dirty="0"/>
              <a:t>共价键 </a:t>
            </a:r>
            <a:r>
              <a:rPr lang="en-US" altLang="zh-CN" dirty="0"/>
              <a:t>-&gt; </a:t>
            </a:r>
            <a:r>
              <a:rPr lang="zh-CN" altLang="en-US" dirty="0"/>
              <a:t>边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D9E1EC-410E-44AA-8B3F-CE3E891C0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033337"/>
            <a:ext cx="8155429" cy="30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0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标题 1"/>
          <p:cNvSpPr>
            <a:spLocks noGrp="1"/>
          </p:cNvSpPr>
          <p:nvPr>
            <p:ph type="title"/>
          </p:nvPr>
        </p:nvSpPr>
        <p:spPr>
          <a:xfrm>
            <a:off x="1451579" y="798503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哪些数据可以表示成为图（</a:t>
            </a:r>
            <a:r>
              <a:rPr lang="en-US" altLang="zh-CN" dirty="0"/>
              <a:t>2/5</a:t>
            </a:r>
            <a:r>
              <a:rPr lang="zh-CN" altLang="en-US" dirty="0"/>
              <a:t>）社交网络 </a:t>
            </a:r>
            <a:r>
              <a:rPr lang="en-US" altLang="zh-CN" dirty="0"/>
              <a:t>-&gt; </a:t>
            </a:r>
            <a:r>
              <a:rPr lang="zh-CN" altLang="en-US" dirty="0"/>
              <a:t>图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048601" name="内容占位符 2"/>
          <p:cNvSpPr>
            <a:spLocks noGrp="1"/>
          </p:cNvSpPr>
          <p:nvPr>
            <p:ph idx="1"/>
          </p:nvPr>
        </p:nvSpPr>
        <p:spPr>
          <a:xfrm>
            <a:off x="8917174" y="2063858"/>
            <a:ext cx="9603275" cy="3450613"/>
          </a:xfrm>
        </p:spPr>
        <p:txBody>
          <a:bodyPr>
            <a:normAutofit/>
          </a:bodyPr>
          <a:lstStyle/>
          <a:p>
            <a:r>
              <a:rPr lang="zh-CN" altLang="en-US" dirty="0"/>
              <a:t>人物 </a:t>
            </a:r>
            <a:r>
              <a:rPr lang="en-US" altLang="zh-CN" dirty="0"/>
              <a:t>-&gt; </a:t>
            </a:r>
            <a:r>
              <a:rPr lang="zh-CN" altLang="en-US" dirty="0"/>
              <a:t>节点</a:t>
            </a:r>
            <a:endParaRPr lang="en-US" altLang="zh-CN" dirty="0"/>
          </a:p>
          <a:p>
            <a:r>
              <a:rPr lang="zh-CN" altLang="en-US" dirty="0"/>
              <a:t>关系 </a:t>
            </a:r>
            <a:r>
              <a:rPr lang="en-US" altLang="zh-CN" dirty="0"/>
              <a:t>-&gt; </a:t>
            </a:r>
            <a:r>
              <a:rPr lang="zh-CN" altLang="en-US" dirty="0"/>
              <a:t>边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9B1D56-F896-4F88-9633-D5912CEBD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85" y="2063858"/>
            <a:ext cx="8416089" cy="313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56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4F413-5865-42B0-B6FC-5570B527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图神经网络 </a:t>
            </a:r>
            <a:r>
              <a:rPr lang="en-US" altLang="zh-CN" dirty="0"/>
              <a:t>– </a:t>
            </a:r>
            <a:r>
              <a:rPr lang="zh-CN" altLang="en-US" dirty="0"/>
              <a:t>为什么要使用</a:t>
            </a:r>
            <a:r>
              <a:rPr lang="en-US" altLang="zh-CN" dirty="0"/>
              <a:t>GNN</a:t>
            </a:r>
            <a:r>
              <a:rPr lang="zh-CN" altLang="en-US" dirty="0"/>
              <a:t>（</a:t>
            </a:r>
            <a:r>
              <a:rPr lang="en-US" altLang="zh-CN" dirty="0"/>
              <a:t>3/5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D30F0D-C344-4F0F-BA38-4BCEBD365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图层级的任务</a:t>
            </a:r>
            <a:endParaRPr lang="en-US" altLang="zh-CN" sz="2400" dirty="0"/>
          </a:p>
          <a:p>
            <a:r>
              <a:rPr lang="zh-CN" altLang="en-US" sz="2400" dirty="0"/>
              <a:t>节点层级的任务</a:t>
            </a:r>
            <a:endParaRPr lang="en-US" altLang="zh-CN" sz="2400" dirty="0"/>
          </a:p>
          <a:p>
            <a:r>
              <a:rPr lang="zh-CN" altLang="en-US" sz="2400" dirty="0"/>
              <a:t>边层级的任务</a:t>
            </a:r>
          </a:p>
        </p:txBody>
      </p:sp>
    </p:spTree>
    <p:extLst>
      <p:ext uri="{BB962C8B-B14F-4D97-AF65-F5344CB8AC3E}">
        <p14:creationId xmlns:p14="http://schemas.microsoft.com/office/powerpoint/2010/main" val="50245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6961</TotalTime>
  <Words>734</Words>
  <Application>Microsoft Office PowerPoint</Application>
  <PresentationFormat>宽屏</PresentationFormat>
  <Paragraphs>103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Arial</vt:lpstr>
      <vt:lpstr>Calibri</vt:lpstr>
      <vt:lpstr>Gill Sans MT</vt:lpstr>
      <vt:lpstr>画廊</vt:lpstr>
      <vt:lpstr>图注意力网络（GAT）</vt:lpstr>
      <vt:lpstr>图注意力网络 = 图神经网络 + 注意力机制</vt:lpstr>
      <vt:lpstr>1. 图神经网络 – 使用场景（1/5）</vt:lpstr>
      <vt:lpstr>2. 图神经网络 – 哪些数据可以表示成为图（2/5） </vt:lpstr>
      <vt:lpstr>2. 哪些数据可以表示成为图（2/5）图片 -&gt; 图 </vt:lpstr>
      <vt:lpstr>2. 哪些数据可以表示成为图（2/5）  文本 -&gt; 图 </vt:lpstr>
      <vt:lpstr>2. 哪些数据可以表示成为图（2/5） 分子图 -&gt; 图 </vt:lpstr>
      <vt:lpstr>2. 哪些数据可以表示成为图（2/5）社交网络 -&gt; 图 </vt:lpstr>
      <vt:lpstr>3. 图神经网络 – 为什么要使用GNN（3/5）</vt:lpstr>
      <vt:lpstr>3.1 图层级的任务   疾病相关的分子图预测</vt:lpstr>
      <vt:lpstr>3.2 节点层面的任务  节点分类的预测 </vt:lpstr>
      <vt:lpstr>3.2 边层面的任务  边与节点关系的预测  </vt:lpstr>
      <vt:lpstr>3. 棘手的问题</vt:lpstr>
      <vt:lpstr>新型表示方式</vt:lpstr>
      <vt:lpstr>4. 图神经网络 – GNN架构（4/5）</vt:lpstr>
      <vt:lpstr>4. 最简单的GNN架构</vt:lpstr>
      <vt:lpstr>4. 如何进行预测</vt:lpstr>
      <vt:lpstr>4.  汇聚：节点向量缺失时的处理方法</vt:lpstr>
      <vt:lpstr>4. 包含GNN的完整预测过程</vt:lpstr>
      <vt:lpstr>4. 信息传递</vt:lpstr>
      <vt:lpstr>4. 更进一步</vt:lpstr>
      <vt:lpstr>注意力机制</vt:lpstr>
      <vt:lpstr>图注意力网络</vt:lpstr>
      <vt:lpstr>图注意力层</vt:lpstr>
      <vt:lpstr>多头图注意力层</vt:lpstr>
      <vt:lpstr>后续与不足</vt:lpstr>
      <vt:lpstr>参考资料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学习总结</dc:title>
  <dc:creator>wang gang</dc:creator>
  <cp:lastModifiedBy>Wang Gang</cp:lastModifiedBy>
  <cp:revision>144</cp:revision>
  <dcterms:created xsi:type="dcterms:W3CDTF">2022-05-03T17:40:15Z</dcterms:created>
  <dcterms:modified xsi:type="dcterms:W3CDTF">2022-11-18T01:48:03Z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7cdf745d2ac146feb8989c0349f5321a</vt:lpwstr>
  </property>
</Properties>
</file>